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406" r:id="rId6"/>
    <p:sldId id="408" r:id="rId7"/>
    <p:sldId id="407" r:id="rId8"/>
    <p:sldId id="409" r:id="rId9"/>
    <p:sldId id="410" r:id="rId10"/>
    <p:sldId id="411" r:id="rId11"/>
    <p:sldId id="412" r:id="rId12"/>
    <p:sldId id="415" r:id="rId13"/>
    <p:sldId id="416" r:id="rId14"/>
    <p:sldId id="417" r:id="rId15"/>
    <p:sldId id="418" r:id="rId16"/>
    <p:sldId id="386" r:id="rId17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5" autoAdjust="0"/>
    <p:restoredTop sz="94664"/>
  </p:normalViewPr>
  <p:slideViewPr>
    <p:cSldViewPr snapToGrid="0">
      <p:cViewPr varScale="1">
        <p:scale>
          <a:sx n="150" d="100"/>
          <a:sy n="150" d="100"/>
        </p:scale>
        <p:origin x="21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1/20/2022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BredaUniversityADSAI/ADS-AI/blob/aa0258ba2261605dace7739579a2d03df533be09/docs/Study%20Content/Introduction%20to%20Machine%20Learning/Assets/Logistic%20Regression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sai.buas.nl/Study%20Content/Introduction%20to%20Machine%20Learning/Assignment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sz="3200" dirty="0">
                <a:solidFill>
                  <a:schemeClr val="bg2">
                    <a:lumMod val="85000"/>
                  </a:schemeClr>
                </a:solidFill>
              </a:rPr>
              <a:t>Intro to machine learning:</a:t>
            </a:r>
            <a:r>
              <a:rPr lang="en-NL" dirty="0">
                <a:solidFill>
                  <a:schemeClr val="bg2">
                    <a:lumMod val="85000"/>
                  </a:schemeClr>
                </a:solidFill>
              </a:rPr>
              <a:t> </a:t>
            </a:r>
            <a:br>
              <a:rPr lang="en-NL" dirty="0"/>
            </a:br>
            <a:r>
              <a:rPr lang="en-NL" dirty="0"/>
              <a:t>Model Selection and Evaluation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R-Squared: the percentage of variation explained in the data (a.k.a. how good your model is at explaining)</a:t>
            </a:r>
          </a:p>
          <a:p>
            <a:r>
              <a:rPr lang="en-GB" sz="1800" dirty="0"/>
              <a:t>A measure of goodness of fit: </a:t>
            </a:r>
            <a:endParaRPr lang="en-NL" sz="1800" dirty="0"/>
          </a:p>
          <a:p>
            <a:pPr lvl="1"/>
            <a:r>
              <a:rPr lang="en-GB" sz="1800" dirty="0"/>
              <a:t>How close can I get to a perfect </a:t>
            </a:r>
            <a:endParaRPr lang="en-NL" sz="1800" dirty="0"/>
          </a:p>
          <a:p>
            <a:pPr marL="0" indent="0">
              <a:buNone/>
            </a:pPr>
            <a:r>
              <a:rPr lang="en-NL" sz="1800" dirty="0"/>
              <a:t>     </a:t>
            </a:r>
            <a:r>
              <a:rPr lang="en-GB" sz="1800" dirty="0"/>
              <a:t>prediction?</a:t>
            </a:r>
            <a:endParaRPr lang="en-NL" sz="1800" dirty="0"/>
          </a:p>
          <a:p>
            <a:pPr lvl="1"/>
            <a:r>
              <a:rPr lang="en-NL" sz="1800" dirty="0"/>
              <a:t>W</a:t>
            </a:r>
            <a:r>
              <a:rPr lang="en-GB" sz="1800" dirty="0"/>
              <a:t>he</a:t>
            </a:r>
            <a:r>
              <a:rPr lang="en-NL" sz="1800" dirty="0"/>
              <a:t>n</a:t>
            </a:r>
            <a:r>
              <a:rPr lang="en-GB" sz="1800" dirty="0"/>
              <a:t> 1 is perfect (fit) and 0 bad (fit)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D29CDD-6064-4C79-9A7D-0E3503504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3"/>
          <a:stretch/>
        </p:blipFill>
        <p:spPr bwMode="auto">
          <a:xfrm>
            <a:off x="5727699" y="1905983"/>
            <a:ext cx="2559051" cy="26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05" y="0"/>
            <a:ext cx="8361361" cy="827872"/>
          </a:xfrm>
        </p:spPr>
        <p:txBody>
          <a:bodyPr/>
          <a:lstStyle/>
          <a:p>
            <a:r>
              <a:rPr lang="en-NL" sz="3600" dirty="0"/>
              <a:t>But what about classification models?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AD48B1AC-2150-4E59-966B-73F2D287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1BB37F5D-D958-470B-AD59-24AA9A6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D2EEFDB2-9021-4791-9A8B-59CC7590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7B7C216A-EC30-46BB-85A7-9F35E6AE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3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3828-544A-4D78-9343-9112AC6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99" y="18199"/>
            <a:ext cx="8324851" cy="818910"/>
          </a:xfrm>
        </p:spPr>
        <p:txBody>
          <a:bodyPr/>
          <a:lstStyle/>
          <a:p>
            <a:r>
              <a:rPr lang="en-NL" sz="3200" dirty="0"/>
              <a:t>But what about classification models?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FA7D2-D175-4A6D-A7C4-EDC1E3D913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Logistic </a:t>
            </a:r>
            <a:r>
              <a:rPr lang="en-GB" dirty="0" err="1"/>
              <a:t>Regressi</a:t>
            </a:r>
            <a:r>
              <a:rPr lang="en-NL" dirty="0"/>
              <a:t>on</a:t>
            </a:r>
            <a:endParaRPr lang="en-GB" dirty="0"/>
          </a:p>
          <a:p>
            <a:r>
              <a:rPr lang="en-GB" dirty="0"/>
              <a:t>Decision Trees</a:t>
            </a:r>
          </a:p>
          <a:p>
            <a:r>
              <a:rPr lang="en-GB" dirty="0"/>
              <a:t>K-Means Clustering</a:t>
            </a:r>
            <a:endParaRPr lang="en-NL" dirty="0"/>
          </a:p>
          <a:p>
            <a:endParaRPr lang="en-NL" dirty="0"/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the provided Notebook!</a:t>
            </a:r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_____[Click to download]_____</a:t>
            </a:r>
            <a:endParaRPr lang="en-NL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3998-B3FD-417F-B16C-448DF53E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28C467C8-7999-45AB-82D8-50851EF6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2571750"/>
            <a:ext cx="2832731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E7C-2C8D-CF4D-A859-24C3EEA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6384-E407-DA47-897B-3913CB0A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54B7D0-1F61-4D7F-BCE2-E62D5DD6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EA3DA92A-C9EE-487D-94B1-513F0F4C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05D5C893-FCE1-462B-83A2-BFBF3A04A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B461C526-0B3D-4343-BA0D-858BD117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F41D1F0F-8327-4DE7-982A-9936505B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4965E76A-0E6B-4642-B8F8-88D73FC9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C1228D7D-F036-4424-B3B7-5DF90D01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C24D0-AA42-4132-8D99-F9F10DB83A6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1083926" y="3272395"/>
            <a:ext cx="2052148" cy="1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7A63-60DD-424A-A341-4AA1784B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Final Assignment clear?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FBB2A-B67C-408D-A7EB-584D0150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C1E64D-0A23-400A-9129-18CCA622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6" y="1204299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1D7743-02F8-4923-8435-079A2C09F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4091382"/>
            <a:ext cx="7002462" cy="424357"/>
          </a:xfrm>
        </p:spPr>
        <p:txBody>
          <a:bodyPr/>
          <a:lstStyle/>
          <a:p>
            <a:r>
              <a:rPr lang="en-NL" dirty="0"/>
              <a:t>If not: 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Re-iteration of the requirements: Walkthrough of template script and final assignment page</a:t>
            </a:r>
            <a:endParaRPr lang="en-NL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38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09" y="1128208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6104" y="1146798"/>
            <a:ext cx="3838575" cy="26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3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C289-EB12-4005-AC32-6F4F1B71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8221663" cy="818910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BB31C-A593-42C9-82A3-F8056580E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NL" dirty="0"/>
              <a:t>Choose a problem/thing you want to predict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Categorize it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input: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Supervised learning: Linear, logistic regression, Decision tree, KNN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Unsupervised learning: K-Means Clustering</a:t>
            </a:r>
          </a:p>
          <a:p>
            <a:pPr marL="1371600" lvl="3" indent="0">
              <a:lnSpc>
                <a:spcPct val="107000"/>
              </a:lnSpc>
              <a:buNone/>
            </a:pPr>
            <a:endParaRPr lang="en-NL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output: Outcome (Y)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number?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Simple &amp; Multiple Linear Regression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class? (0,1)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Logistic Regression, Decision Tree, KNN, K-Means Clustering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Decision Tree</a:t>
            </a:r>
          </a:p>
          <a:p>
            <a:pPr marL="457200" indent="-457200">
              <a:buAutoNum type="arabicPeriod"/>
            </a:pPr>
            <a:r>
              <a:rPr lang="en-NL" dirty="0"/>
              <a:t>Use the above to fill in the following sentence:</a:t>
            </a:r>
          </a:p>
          <a:p>
            <a:pPr lvl="3"/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going to predict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data is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(un)labelled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because I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(don’t) know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real values of my outcome variable. My outcome variable is a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number/class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therefore I can use the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algorithms feasible]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my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Because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[arguments for a specific ML algorithm’s suitability],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will choose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 of choice]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FBC0F-AA67-42AA-940B-E7998EE4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How to evaluate your model?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47" y="1170753"/>
            <a:ext cx="2857319" cy="19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Predicting a number (numerical data)</a:t>
            </a:r>
          </a:p>
          <a:p>
            <a:r>
              <a:rPr lang="en-NL" dirty="0"/>
              <a:t>Labelled: we know the actual values</a:t>
            </a:r>
          </a:p>
          <a:p>
            <a:r>
              <a:rPr lang="en-NL" dirty="0"/>
              <a:t>Goes for both simple and multiple 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98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Evaluating a linear regression model means measuring how good it is at predicting the problem/thing you want to predict.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496440"/>
            <a:ext cx="2943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2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Plot of Predicted Values VS. Actual values:</a:t>
            </a:r>
            <a:r>
              <a:rPr lang="en-GB" dirty="0"/>
              <a:t> how good your model is at explaining visualised</a:t>
            </a:r>
            <a:endParaRPr lang="en-NL" dirty="0"/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visual measure of </a:t>
            </a:r>
          </a:p>
          <a:p>
            <a:pPr marL="134973" lvl="1" indent="0">
              <a:buNone/>
            </a:pPr>
            <a:r>
              <a:rPr lang="en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goodness of fit: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good do my data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 resemble the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pattern?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950340"/>
            <a:ext cx="3713415" cy="24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Mean-Squared Error: the (squared) average difference between your predicted value and the actual value</a:t>
            </a:r>
            <a:endParaRPr lang="en-NL" b="1" dirty="0"/>
          </a:p>
          <a:p>
            <a:r>
              <a:rPr lang="en-NL" sz="1600" b="1" dirty="0"/>
              <a:t>An error = predicted value(x) – Actual value(x)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x =1: Error= 15 – 5 = 10</a:t>
            </a:r>
          </a:p>
          <a:p>
            <a:r>
              <a:rPr lang="en-NL" sz="1600" b="1" dirty="0"/>
              <a:t>MSE = mean of all errors^2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Mean Error = 2: MSE= 2^2= 4</a:t>
            </a:r>
          </a:p>
          <a:p>
            <a:endParaRPr lang="en-NL" sz="1600" b="1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148054"/>
            <a:ext cx="3445419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7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6FA0A2AD4DA488583749EC2534234" ma:contentTypeVersion="8" ma:contentTypeDescription="Een nieuw document maken." ma:contentTypeScope="" ma:versionID="09fff221bba6f081273edc2ecf1cbf0e">
  <xsd:schema xmlns:xsd="http://www.w3.org/2001/XMLSchema" xmlns:xs="http://www.w3.org/2001/XMLSchema" xmlns:p="http://schemas.microsoft.com/office/2006/metadata/properties" xmlns:ns2="60348849-ecd6-40c5-8069-7b4f665118aa" targetNamespace="http://schemas.microsoft.com/office/2006/metadata/properties" ma:root="true" ma:fieldsID="ca615eead8527de92e129c0732a9dc24" ns2:_="">
    <xsd:import namespace="60348849-ecd6-40c5-8069-7b4f665118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48849-ecd6-40c5-8069-7b4f66511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D4116C-7C35-474F-9CBD-6B61824974E7}">
  <ds:schemaRefs>
    <ds:schemaRef ds:uri="http://purl.org/dc/dcmitype/"/>
    <ds:schemaRef ds:uri="04f6b7f5-040d-4994-9511-9e8f04d17fd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7AB833-8C71-4AB7-BCDE-499E6898C8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48849-ecd6-40c5-8069-7b4f665118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On-screen Show (16:9)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Courier New</vt:lpstr>
      <vt:lpstr>Open Sans</vt:lpstr>
      <vt:lpstr>Open Sans Light</vt:lpstr>
      <vt:lpstr>Open Sans Semibold</vt:lpstr>
      <vt:lpstr>Symbol</vt:lpstr>
      <vt:lpstr>System Font Regular</vt:lpstr>
      <vt:lpstr>Wingdings</vt:lpstr>
      <vt:lpstr>Office Theme</vt:lpstr>
      <vt:lpstr>Intro to machine learning:  Model Selection and Evaluation</vt:lpstr>
      <vt:lpstr>Final Assignment clear?</vt:lpstr>
      <vt:lpstr>When to use which ML Algorithm?</vt:lpstr>
      <vt:lpstr>When to use which ML Algorithm?</vt:lpstr>
      <vt:lpstr>How to evaluate your model?</vt:lpstr>
      <vt:lpstr>Linear regression </vt:lpstr>
      <vt:lpstr>Evaluating Linear regression </vt:lpstr>
      <vt:lpstr>Evaluating Linear regression </vt:lpstr>
      <vt:lpstr>Evaluating Linear regression </vt:lpstr>
      <vt:lpstr>Evaluating Linear regression </vt:lpstr>
      <vt:lpstr>But what about classification models?</vt:lpstr>
      <vt:lpstr>But what about classification models?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36</cp:revision>
  <cp:lastPrinted>2021-03-18T10:34:55Z</cp:lastPrinted>
  <dcterms:created xsi:type="dcterms:W3CDTF">2020-04-07T10:08:32Z</dcterms:created>
  <dcterms:modified xsi:type="dcterms:W3CDTF">2022-01-20T17:20:47Z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0x010100DB06FA0A2AD4DA488583749EC2534234</vt:lpwstr>
  </property>
</Properties>
</file>